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08775" cy="99409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592">
          <p15:clr>
            <a:srgbClr val="A4A3A4"/>
          </p15:clr>
        </p15:guide>
        <p15:guide id="4" pos="343">
          <p15:clr>
            <a:srgbClr val="A4A3A4"/>
          </p15:clr>
        </p15:guide>
      </p15:sldGuideLst>
    </p:ext>
    <p:ext uri="{2D200454-40CA-4A62-9FC3-DE9A4176ACB9}">
      <p15:notesGuideLst>
        <p15:guide id="1" orient="horz" pos="3219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  <p:guide pos="3592" orient="horz"/>
        <p:guide pos="343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219" orient="horz"/>
        <p:guide pos="2144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51163" cy="4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6038" y="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42450"/>
            <a:ext cx="2951163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cybersecuritycoalition.be/content/uploads/4217_Cyber-Security-Coalition-1-Data-Awareness-STAND-60s-EXTRA-MET-LOGO_v3.mp4" TargetMode="Externa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dataprotectionauthority.be" TargetMode="Externa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about:blank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Hello and welcome everybody!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Have you already heard about the GDPR? If yes, what can you say about it?</a:t>
            </a:r>
            <a:endParaRPr/>
          </a:p>
        </p:txBody>
      </p:sp>
      <p:sp>
        <p:nvSpPr>
          <p:cNvPr id="123" name="Google Shape;123;p1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10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Where is our data stored?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Where do we store/archive our customer or employee data in our company?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a computer? In the cloud? On an external hard drive?</a:t>
            </a:r>
            <a:br>
              <a:rPr lang="en-GB"/>
            </a:b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Are our backups protected?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Is the archived data encrypted?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Are the data archiving machines protected?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Are the external hard drives secured by key?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Who can store our data?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 I extract company data when I want?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Can I send data by email to work at home? (how is it protected in this case?)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Who can access our data?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Who can access the data stored or archived in the company?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It is not necessary for the whole company to have access to customer or employee data.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It is recommended to only ensure access to data to people who need it regularly and to make these people responsible for data protection.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0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1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11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2"/>
              </a:rPr>
              <a:t>https://www.cybersecuritycoalition.be/content/uploads/4217_Cyber-Security-Coalition-1-Data-Awareness-STAND-60s-EXTRA-MET-LOGO_v3.mp4</a:t>
            </a:r>
            <a:r>
              <a:rPr lang="en-GB"/>
              <a:t>  </a:t>
            </a:r>
            <a:endParaRPr/>
          </a:p>
        </p:txBody>
      </p:sp>
      <p:sp>
        <p:nvSpPr>
          <p:cNvPr id="219" name="Google Shape;219;p11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12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2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13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3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4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p14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4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5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5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6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16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2"/>
              </a:rPr>
              <a:t>https://www.dataprotectionauthority.be</a:t>
            </a:r>
            <a:r>
              <a:rPr lang="en-GB"/>
              <a:t> </a:t>
            </a:r>
            <a:endParaRPr/>
          </a:p>
        </p:txBody>
      </p:sp>
      <p:sp>
        <p:nvSpPr>
          <p:cNvPr id="269" name="Google Shape;269;p16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7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7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7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8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8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18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solidFill>
                  <a:srgbClr val="000000"/>
                </a:solidFill>
              </a:r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2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aim of this course is: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understand the ins and outs of the protection of personal data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to think about how data is processed and protected in our company.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3:notes"/>
          <p:cNvSpPr txBox="1"/>
          <p:nvPr>
            <p:ph idx="1" type="body"/>
          </p:nvPr>
        </p:nvSpPr>
        <p:spPr>
          <a:xfrm>
            <a:off x="681038" y="4783138"/>
            <a:ext cx="5446712" cy="5157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General Data Protection Regulation is a European regulation that protects data with a personal and sensitive nature, by standardising its processing and reinforcing its security.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1038" y="4783138"/>
            <a:ext cx="5446712" cy="5157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We all process personal data everyday.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For example,</a:t>
            </a:r>
            <a:r>
              <a:rPr lang="en-GB"/>
              <a:t> </a:t>
            </a:r>
            <a:r>
              <a:rPr lang="en-GB">
                <a:solidFill>
                  <a:schemeClr val="dk1"/>
                </a:solidFill>
              </a:rPr>
              <a:t>a simple email in the form </a:t>
            </a:r>
            <a:r>
              <a:rPr lang="en-GB" u="sng">
                <a:solidFill>
                  <a:schemeClr val="hlink"/>
                </a:solidFill>
                <a:hlinkClick r:id="rId2"/>
              </a:rPr>
              <a:t>firstname.lastname@gmail.com</a:t>
            </a:r>
            <a:r>
              <a:rPr lang="en-GB">
                <a:solidFill>
                  <a:schemeClr val="dk1"/>
                </a:solidFill>
              </a:rPr>
              <a:t> is already personal data since it allows someone to be identified.</a:t>
            </a:r>
            <a:br>
              <a:rPr lang="en-GB"/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recent years, </a:t>
            </a:r>
            <a:r>
              <a:rPr lang="en-GB">
                <a:solidFill>
                  <a:schemeClr val="dk1"/>
                </a:solidFill>
              </a:rPr>
              <a:t>the use of personal data by companies has exploded.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There is a trend towards digitalisation and paperless processes.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The idea of big data is now common throughout business.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With the European General Data Protection Regulation, the protection of this personal data</a:t>
            </a:r>
            <a:r>
              <a:rPr lang="en-GB"/>
              <a:t> </a:t>
            </a:r>
            <a:r>
              <a:rPr lang="en-GB">
                <a:solidFill>
                  <a:schemeClr val="dk1"/>
                </a:solidFill>
              </a:rPr>
              <a:t>is reinforced and this is a good thing.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GB">
                <a:solidFill>
                  <a:schemeClr val="dk1"/>
                </a:solidFill>
              </a:rPr>
              <a:t>As consumers, we are better protected. As professionals or employees, we are responsible for ensuring the protection of our customer and employee data to offer them the same protection.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GB"/>
              <a:t>As an employee, I am responsible along with my employer for collecting, transferring and storing our customer and employee data in a secure way, while respecting their consent.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5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5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6:notes"/>
          <p:cNvSpPr txBox="1"/>
          <p:nvPr>
            <p:ph idx="1" type="body"/>
          </p:nvPr>
        </p:nvSpPr>
        <p:spPr>
          <a:xfrm>
            <a:off x="681038" y="4783138"/>
            <a:ext cx="5446712" cy="5157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What constitutes personal data?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Any data that allows someone to be identified is considered as personal data. Clearly the last name and first name. A phone number is considered personal data because it is possible, with a little searching, to identify its owner. Caution, two or more data items that are not considered as personal alone, can become personal if, by combining them, someone can be identified.</a:t>
            </a:r>
            <a:br>
              <a:rPr lang="en-GB"/>
            </a:b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What constitutes sensitive data?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Sensitive data generally means medical data, political preferences, sexual orientation. Geo-tracking data is not considered as sensitive. However, it can be considered as personal if it can be used to identify someone. For example, the geo-tracking of my home is personal data.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/>
            </a:br>
            <a:r>
              <a:rPr b="1" lang="en-GB"/>
              <a:t>Who does the GDPR protect</a:t>
            </a:r>
            <a:r>
              <a:rPr lang="en-GB"/>
              <a:t> </a:t>
            </a:r>
            <a:r>
              <a:rPr b="1" lang="en-GB"/>
              <a:t>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Everyone, whatever their origin, who is located physically or electronically in Europe at a given moment in time.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Examples: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en-GB"/>
              <a:t>a Chinese citizen who fills in a form at Brussels airport during a transfer between China and the United States is protected by the GDPR for the data they enter on the form. </a:t>
            </a:r>
            <a:endParaRPr/>
          </a:p>
          <a:p>
            <a:pPr indent="-17145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</a:pPr>
            <a:r>
              <a:rPr lang="en-GB"/>
              <a:t>a Russian citizen who visits the fnac.be site from Russia is protected by this European regulation.</a:t>
            </a:r>
            <a:endParaRPr/>
          </a:p>
        </p:txBody>
      </p:sp>
      <p:sp>
        <p:nvSpPr>
          <p:cNvPr id="168" name="Google Shape;168;p6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7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7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let's talk about how we collect, transfer and store data in our company and our own professional activity.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the data journey.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next slides are discussion guides, with generic answer elements to be adapted to each company.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important to make team members aware of the data used and how it is processed.</a:t>
            </a:r>
            <a:endParaRPr/>
          </a:p>
        </p:txBody>
      </p:sp>
      <p:sp>
        <p:nvSpPr>
          <p:cNvPr id="177" name="Google Shape;177;p7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8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What types of data are processed in our company?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This can be customer data: last name, first name, date of birth, email address, reading preferences, history of web pages visited, CVs, etc.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And also more sensitive data like medical data...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Ask the question: does this data have a personal or sensitive nature (refer above for definitions).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How is our data encrypted?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On paper? In a computer terminal at a trade show? On an iPad? On our website, etc.?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What programs are used to encrypt our data?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 mobile app? A HR recruiting site? An internal company program? A program in the cloud? An accounting program, etc.?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Who can encrypt?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customer? A company sales rep? The HR services, etc.?</a:t>
            </a:r>
            <a:endParaRPr/>
          </a:p>
        </p:txBody>
      </p:sp>
      <p:sp>
        <p:nvSpPr>
          <p:cNvPr id="192" name="Google Shape;192;p8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:notes"/>
          <p:cNvSpPr/>
          <p:nvPr>
            <p:ph idx="2" type="sldImg"/>
          </p:nvPr>
        </p:nvSpPr>
        <p:spPr>
          <a:xfrm>
            <a:off x="1168400" y="1243013"/>
            <a:ext cx="4471988" cy="33543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9:notes"/>
          <p:cNvSpPr txBox="1"/>
          <p:nvPr>
            <p:ph idx="1" type="body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91450" spcFirstLastPara="1" rIns="91450" wrap="square" tIns="457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Where is our customer or employee data transferred to?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After capture, is the data kept in the same place? Or is it transferred? By means of another app for processing?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How is our data transferred?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What apps use the data of our customers or employees? What do they do with this data (transfer, archiving, etc.)?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Are memory sticks used to transfer data?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Very practical, memory sticks are also easy ways of losing personal or sensitive data. The stick can fall from a pocket or can be lent to someone else with no consideration for the data stored on these memory sticks.</a:t>
            </a:r>
            <a:br>
              <a:rPr lang="en-GB"/>
            </a:br>
            <a:r>
              <a:rPr lang="en-GB"/>
              <a:t>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Is the data encrypted during the transfer?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en-GB"/>
              <a:t>It is essential: anyone who uses a memory stick or external hard drive to transport data must ensure its protection during the transport, for example, by encrypting it. A simple means is to use a Zip app which enables compressed data to be encrypted with a code. It is also possible to use specific memory stick encryption programs, sometimes available by default on certain models.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9:notes"/>
          <p:cNvSpPr txBox="1"/>
          <p:nvPr>
            <p:ph idx="12" type="sldNum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25" lIns="91450" spcFirstLastPara="1" rIns="91450" wrap="square" tIns="457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" type="body"/>
          </p:nvPr>
        </p:nvSpPr>
        <p:spPr>
          <a:xfrm>
            <a:off x="3416300" y="3455938"/>
            <a:ext cx="4476750" cy="1966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EB5C4E"/>
              </a:buClr>
              <a:buSzPts val="2400"/>
              <a:buFont typeface="Avenir"/>
              <a:buNone/>
              <a:defRPr b="1" i="0" sz="24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2" type="body"/>
          </p:nvPr>
        </p:nvSpPr>
        <p:spPr>
          <a:xfrm>
            <a:off x="3416300" y="5599889"/>
            <a:ext cx="4796757" cy="898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None/>
              <a:defRPr sz="1400">
                <a:solidFill>
                  <a:srgbClr val="40404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2"/>
          <p:cNvSpPr/>
          <p:nvPr>
            <p:ph idx="3" type="pic"/>
          </p:nvPr>
        </p:nvSpPr>
        <p:spPr>
          <a:xfrm>
            <a:off x="3416300" y="1385455"/>
            <a:ext cx="1471229" cy="13009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_slide">
  <p:cSld name="Last_slid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9075" y="-26989"/>
            <a:ext cx="9182179" cy="69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3880" y="704459"/>
            <a:ext cx="201930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1"/>
          <p:cNvSpPr txBox="1"/>
          <p:nvPr>
            <p:ph idx="1" type="body"/>
          </p:nvPr>
        </p:nvSpPr>
        <p:spPr>
          <a:xfrm>
            <a:off x="784225" y="4703262"/>
            <a:ext cx="281305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1BB7D5"/>
              </a:buClr>
              <a:buSzPts val="1400"/>
              <a:buNone/>
              <a:defRPr b="1" i="0" sz="1400">
                <a:solidFill>
                  <a:srgbClr val="1BB7D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1" i="0"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b="1" i="0" sz="14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2" type="body"/>
          </p:nvPr>
        </p:nvSpPr>
        <p:spPr>
          <a:xfrm>
            <a:off x="784225" y="5101724"/>
            <a:ext cx="3787775" cy="6092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3" type="body"/>
          </p:nvPr>
        </p:nvSpPr>
        <p:spPr>
          <a:xfrm>
            <a:off x="783880" y="5842252"/>
            <a:ext cx="281305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1BB7D5"/>
              </a:buClr>
              <a:buSzPts val="1400"/>
              <a:buNone/>
              <a:defRPr b="0" i="0" sz="1400">
                <a:solidFill>
                  <a:srgbClr val="1BB7D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1" i="0"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b="1" i="0" sz="14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7" name="Google Shape;6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3" name="Google Shape;73;p13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74" name="Google Shape;74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81" name="Google Shape;81;p14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2" name="Google Shape;82;p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4" name="Google Shape;94;p16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95" name="Google Shape;95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ith Caption" type="tx">
  <p:cSld name="TITLE_AND_BOD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457201" y="1"/>
            <a:ext cx="3008314" cy="143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575050" y="273051"/>
            <a:ext cx="5111750" cy="65849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Content Slide 2">
  <p:cSld name="Text Content Slide 2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634183" y="1278386"/>
            <a:ext cx="7866881" cy="49223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 - Networking">
  <p:cSld name="Object - Networking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611716" y="2069439"/>
            <a:ext cx="7888288" cy="4162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20"/>
          <p:cNvSpPr txBox="1"/>
          <p:nvPr>
            <p:ph type="title"/>
          </p:nvPr>
        </p:nvSpPr>
        <p:spPr>
          <a:xfrm>
            <a:off x="374574" y="429658"/>
            <a:ext cx="5651653" cy="14982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0"/>
          <p:cNvSpPr txBox="1"/>
          <p:nvPr>
            <p:ph idx="12" type="sldNum"/>
          </p:nvPr>
        </p:nvSpPr>
        <p:spPr>
          <a:xfrm>
            <a:off x="7075488" y="648811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list - Networking">
  <p:cSld name="Bullet list - Networking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628650" y="2108199"/>
            <a:ext cx="7886700" cy="42502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797979"/>
              </a:buClr>
              <a:buSzPts val="3200"/>
              <a:buChar char="•"/>
              <a:defRPr>
                <a:solidFill>
                  <a:srgbClr val="797979"/>
                </a:solidFill>
              </a:defRPr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797979"/>
              </a:buClr>
              <a:buSzPts val="2800"/>
              <a:buChar char="–"/>
              <a:defRPr>
                <a:solidFill>
                  <a:srgbClr val="797979"/>
                </a:solidFill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797979"/>
              </a:buClr>
              <a:buSzPts val="2400"/>
              <a:buChar char="•"/>
              <a:defRPr>
                <a:solidFill>
                  <a:srgbClr val="797979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797979"/>
              </a:buClr>
              <a:buSzPts val="2000"/>
              <a:buChar char="–"/>
              <a:defRPr>
                <a:solidFill>
                  <a:srgbClr val="797979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797979"/>
              </a:buClr>
              <a:buSzPts val="2000"/>
              <a:buChar char="»"/>
              <a:defRPr>
                <a:solidFill>
                  <a:srgbClr val="797979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21"/>
          <p:cNvSpPr txBox="1"/>
          <p:nvPr>
            <p:ph type="title"/>
          </p:nvPr>
        </p:nvSpPr>
        <p:spPr>
          <a:xfrm>
            <a:off x="374574" y="429658"/>
            <a:ext cx="5651653" cy="14982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1"/>
          <p:cNvSpPr txBox="1"/>
          <p:nvPr>
            <p:ph idx="12" type="sldNum"/>
          </p:nvPr>
        </p:nvSpPr>
        <p:spPr>
          <a:xfrm>
            <a:off x="7075488" y="648811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79797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Picture_Option_1">
  <p:cSld name="1_Picture_Option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4572000" y="4099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  <a:defRPr b="1" sz="16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30200" lvl="1" marL="91440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–"/>
              <a:defRPr sz="16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  <a:defRPr sz="16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27" name="Google Shape;27;p4"/>
          <p:cNvCxnSpPr/>
          <p:nvPr/>
        </p:nvCxnSpPr>
        <p:spPr>
          <a:xfrm>
            <a:off x="4706471" y="1327307"/>
            <a:ext cx="3421529" cy="595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hapter_Blue">
  <p:cSld name="1_Chapter_Blu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1593848" y="469900"/>
            <a:ext cx="595630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965200" y="1841500"/>
            <a:ext cx="7162800" cy="3708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•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–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•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32" name="Google Shape;32;p5"/>
          <p:cNvCxnSpPr/>
          <p:nvPr/>
        </p:nvCxnSpPr>
        <p:spPr>
          <a:xfrm>
            <a:off x="965200" y="1496164"/>
            <a:ext cx="7162800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hapter_Blue">
  <p:cSld name="2_Chapter_Blu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1593848" y="469900"/>
            <a:ext cx="595630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965200" y="1841500"/>
            <a:ext cx="7162800" cy="3708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•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–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Char char="•"/>
              <a:defRPr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Last_slide">
  <p:cSld name="1_Last_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idx="1" type="body"/>
          </p:nvPr>
        </p:nvSpPr>
        <p:spPr>
          <a:xfrm>
            <a:off x="1053619" y="3894791"/>
            <a:ext cx="281305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EB5C4E"/>
              </a:buClr>
              <a:buSzPts val="1400"/>
              <a:buNone/>
              <a:defRPr b="1" i="0" sz="14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1" i="0"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b="1" i="0" sz="14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1053619" y="4441151"/>
            <a:ext cx="3787775" cy="992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Clr>
                <a:srgbClr val="404040"/>
              </a:buClr>
              <a:buSzPts val="1200"/>
              <a:buNone/>
              <a:defRPr b="0" i="0" sz="12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0" i="0" sz="12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1053274" y="5734494"/>
            <a:ext cx="281305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Clr>
                <a:srgbClr val="EB5C4E"/>
              </a:buClr>
              <a:buSzPts val="1200"/>
              <a:buNone/>
              <a:defRPr b="0" i="0" sz="12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175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2pPr>
            <a:lvl3pPr indent="-317500" lvl="2" marL="1371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1" i="0" sz="1400">
                <a:latin typeface="Avenir"/>
                <a:ea typeface="Avenir"/>
                <a:cs typeface="Avenir"/>
                <a:sym typeface="Avenir"/>
              </a:defRPr>
            </a:lvl3pPr>
            <a:lvl4pPr indent="-3175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b="1" i="0" sz="1400">
                <a:latin typeface="Avenir"/>
                <a:ea typeface="Avenir"/>
                <a:cs typeface="Avenir"/>
                <a:sym typeface="Avenir"/>
              </a:defRPr>
            </a:lvl4pPr>
            <a:lvl5pPr indent="-3175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»"/>
              <a:defRPr b="1" i="0" sz="1400">
                <a:latin typeface="Avenir"/>
                <a:ea typeface="Avenir"/>
                <a:cs typeface="Avenir"/>
                <a:sym typeface="Aveni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7"/>
          <p:cNvSpPr/>
          <p:nvPr>
            <p:ph idx="4" type="pic"/>
          </p:nvPr>
        </p:nvSpPr>
        <p:spPr>
          <a:xfrm>
            <a:off x="3282279" y="1385455"/>
            <a:ext cx="1471229" cy="13009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5" type="body"/>
          </p:nvPr>
        </p:nvSpPr>
        <p:spPr>
          <a:xfrm>
            <a:off x="5480242" y="5842251"/>
            <a:ext cx="3055697" cy="655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None/>
              <a:defRPr sz="1400">
                <a:solidFill>
                  <a:srgbClr val="404040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idx="1" type="body"/>
          </p:nvPr>
        </p:nvSpPr>
        <p:spPr>
          <a:xfrm>
            <a:off x="3416300" y="3271838"/>
            <a:ext cx="4476750" cy="21510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1BB7D5"/>
              </a:buClr>
              <a:buSzPts val="2400"/>
              <a:buFont typeface="Avenir"/>
              <a:buNone/>
              <a:defRPr b="1" i="0" sz="2400">
                <a:solidFill>
                  <a:srgbClr val="1BB7D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2" type="body"/>
          </p:nvPr>
        </p:nvSpPr>
        <p:spPr>
          <a:xfrm>
            <a:off x="3416300" y="5599889"/>
            <a:ext cx="4796757" cy="898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rgbClr val="E22567"/>
              </a:buClr>
              <a:buSzPts val="1400"/>
              <a:buFont typeface="Calibri"/>
              <a:buNone/>
              <a:defRPr sz="1400">
                <a:solidFill>
                  <a:srgbClr val="E22567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_Blue" type="obj">
  <p:cSld name="OBJEC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1593848" y="469900"/>
            <a:ext cx="595630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100">
                <a:solidFill>
                  <a:srgbClr val="E2256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965200" y="1841500"/>
            <a:ext cx="7721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E22567"/>
              </a:buClr>
              <a:buSzPts val="1800"/>
              <a:buChar char="•"/>
              <a:defRPr sz="1800"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CE0048"/>
              </a:buClr>
              <a:buSzPts val="1800"/>
              <a:buChar char="–"/>
              <a:defRPr sz="1800">
                <a:latin typeface="Avenir"/>
                <a:ea typeface="Avenir"/>
                <a:cs typeface="Avenir"/>
                <a:sym typeface="Avenir"/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CE0048"/>
              </a:buClr>
              <a:buSzPts val="1800"/>
              <a:buChar char="•"/>
              <a:defRPr sz="1800"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965200" y="1496164"/>
            <a:ext cx="7162800" cy="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_Option_1">
  <p:cSld name="Picture_Option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4572000" y="263694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>
                <a:solidFill>
                  <a:srgbClr val="E2256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algn="l">
              <a:spcBef>
                <a:spcPts val="320"/>
              </a:spcBef>
              <a:spcAft>
                <a:spcPts val="0"/>
              </a:spcAft>
              <a:buClr>
                <a:srgbClr val="E22567"/>
              </a:buClr>
              <a:buSzPts val="1600"/>
              <a:buChar char="•"/>
              <a:defRPr b="1" sz="160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30200" lvl="1" marL="914400" algn="l">
              <a:spcBef>
                <a:spcPts val="320"/>
              </a:spcBef>
              <a:spcAft>
                <a:spcPts val="0"/>
              </a:spcAft>
              <a:buClr>
                <a:srgbClr val="E22567"/>
              </a:buClr>
              <a:buSzPts val="1600"/>
              <a:buChar char="–"/>
              <a:defRPr sz="160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30200" lvl="2" marL="1371600" algn="l">
              <a:spcBef>
                <a:spcPts val="320"/>
              </a:spcBef>
              <a:spcAft>
                <a:spcPts val="0"/>
              </a:spcAft>
              <a:buClr>
                <a:srgbClr val="E22567"/>
              </a:buClr>
              <a:buSzPts val="1600"/>
              <a:buChar char="•"/>
              <a:defRPr sz="160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cxnSp>
        <p:nvCxnSpPr>
          <p:cNvPr id="55" name="Google Shape;55;p10"/>
          <p:cNvCxnSpPr/>
          <p:nvPr/>
        </p:nvCxnSpPr>
        <p:spPr>
          <a:xfrm>
            <a:off x="4706471" y="1327307"/>
            <a:ext cx="3421529" cy="5950"/>
          </a:xfrm>
          <a:prstGeom prst="straightConnector1">
            <a:avLst/>
          </a:prstGeom>
          <a:noFill/>
          <a:ln cap="flat" cmpd="sng" w="9525">
            <a:solidFill>
              <a:srgbClr val="D8D8D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6" name="Google Shape;56;p10"/>
          <p:cNvSpPr/>
          <p:nvPr>
            <p:ph idx="2" type="pic"/>
          </p:nvPr>
        </p:nvSpPr>
        <p:spPr>
          <a:xfrm>
            <a:off x="817897" y="263694"/>
            <a:ext cx="2630487" cy="2630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0"/>
          <p:cNvSpPr/>
          <p:nvPr>
            <p:ph idx="3" type="pic"/>
          </p:nvPr>
        </p:nvSpPr>
        <p:spPr>
          <a:xfrm>
            <a:off x="817897" y="3039483"/>
            <a:ext cx="2630487" cy="2630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cybersecuritycoalition.be/content/uploads/4217_Cyber-Security-Coalition-1-Data-Awareness-STAND-60s-EXTRA-MET-LOGO_v3.mp4" TargetMode="External"/><Relationship Id="rId4" Type="http://schemas.openxmlformats.org/officeDocument/2006/relationships/image" Target="../media/image20.png"/><Relationship Id="rId5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416300" y="3455938"/>
            <a:ext cx="4476750" cy="1966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2400"/>
              <a:buFont typeface="Avenir"/>
              <a:buNone/>
            </a:pPr>
            <a:r>
              <a:rPr b="1" lang="en-GB"/>
              <a:t>GDPR</a:t>
            </a:r>
            <a:endParaRPr/>
          </a:p>
          <a:p>
            <a:pPr indent="0" lvl="0" marL="0" rtl="0" algn="l">
              <a:spcBef>
                <a:spcPts val="1176"/>
              </a:spcBef>
              <a:spcAft>
                <a:spcPts val="0"/>
              </a:spcAft>
              <a:buClr>
                <a:srgbClr val="404040"/>
              </a:buClr>
              <a:buSzPts val="2000"/>
              <a:buNone/>
            </a:pPr>
            <a:r>
              <a:rPr b="0" lang="en-GB" sz="20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rPr>
              <a:t>Raising staff awareness on the secure processing of personal data</a:t>
            </a:r>
            <a:endParaRPr/>
          </a:p>
          <a:p>
            <a:pPr indent="0" lvl="0" marL="0" rtl="0" algn="l">
              <a:spcBef>
                <a:spcPts val="1176"/>
              </a:spcBef>
              <a:spcAft>
                <a:spcPts val="0"/>
              </a:spcAft>
              <a:buClr>
                <a:srgbClr val="EB5C4E"/>
              </a:buClr>
              <a:buSzPts val="2000"/>
              <a:buNone/>
            </a:pPr>
            <a:r>
              <a:t/>
            </a:r>
            <a:endParaRPr b="0" sz="2000">
              <a:solidFill>
                <a:srgbClr val="40404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6" name="Google Shape;126;p22"/>
          <p:cNvSpPr txBox="1"/>
          <p:nvPr>
            <p:ph idx="2" type="body"/>
          </p:nvPr>
        </p:nvSpPr>
        <p:spPr>
          <a:xfrm>
            <a:off x="3416300" y="5599889"/>
            <a:ext cx="4796757" cy="8982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None/>
            </a:pPr>
            <a:r>
              <a:rPr lang="en-GB"/>
              <a:t>Brussels, July 2020</a:t>
            </a:r>
            <a:endParaRPr/>
          </a:p>
        </p:txBody>
      </p:sp>
      <p:sp>
        <p:nvSpPr>
          <p:cNvPr id="127" name="Google Shape;127;p22"/>
          <p:cNvSpPr/>
          <p:nvPr>
            <p:ph idx="3" type="pic"/>
          </p:nvPr>
        </p:nvSpPr>
        <p:spPr>
          <a:xfrm>
            <a:off x="3829878" y="1385456"/>
            <a:ext cx="1736035" cy="7879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1"/>
          <p:cNvSpPr txBox="1"/>
          <p:nvPr>
            <p:ph type="title"/>
          </p:nvPr>
        </p:nvSpPr>
        <p:spPr>
          <a:xfrm>
            <a:off x="4572000" y="5623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>
                <a:latin typeface="Avenir"/>
                <a:ea typeface="Avenir"/>
                <a:cs typeface="Avenir"/>
                <a:sym typeface="Avenir"/>
              </a:rPr>
              <a:t>Storage</a:t>
            </a:r>
            <a:endParaRPr b="0" sz="20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3" name="Google Shape;213;p31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Where is our data stored?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Are our backups protected?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Who can store our data?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Who can access our data?</a:t>
            </a:r>
            <a:endParaRPr/>
          </a:p>
        </p:txBody>
      </p:sp>
      <p:sp>
        <p:nvSpPr>
          <p:cNvPr id="214" name="Google Shape;214;p31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illus_fixes-05.eps" id="215" name="Google Shape;21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6291" y="581017"/>
            <a:ext cx="4103999" cy="410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2"/>
          <p:cNvSpPr txBox="1"/>
          <p:nvPr>
            <p:ph type="title"/>
          </p:nvPr>
        </p:nvSpPr>
        <p:spPr>
          <a:xfrm>
            <a:off x="4572000" y="4099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Video!</a:t>
            </a:r>
            <a:endParaRPr/>
          </a:p>
        </p:txBody>
      </p:sp>
      <p:sp>
        <p:nvSpPr>
          <p:cNvPr id="222" name="Google Shape;222;p32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With the “</a:t>
            </a:r>
            <a:r>
              <a:rPr lang="en-GB"/>
              <a:t>GDPR – Data clean-up</a:t>
            </a:r>
            <a:r>
              <a:rPr b="0" lang="en-GB"/>
              <a:t>” campaign, the Cyber Security Coalition would like to encourage everyone to perform an efficient data clean-up, pursuant to the GDPR. By means of an animated film you will discover the importance of a data clean-up and how to proceed.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223" name="Google Shape;223;p32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24" name="Google Shape;224;p3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0571" y="3942895"/>
            <a:ext cx="3757494" cy="239527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eanup.png" id="225" name="Google Shape;225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560516"/>
            <a:ext cx="4322131" cy="5141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emin_Panneau.png" id="231" name="Google Shape;23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513" y="-444500"/>
            <a:ext cx="779137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3"/>
          <p:cNvSpPr txBox="1"/>
          <p:nvPr>
            <p:ph type="title"/>
          </p:nvPr>
        </p:nvSpPr>
        <p:spPr>
          <a:xfrm>
            <a:off x="0" y="681628"/>
            <a:ext cx="4238091" cy="16506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4000"/>
              <a:t>Quiz!</a:t>
            </a:r>
            <a:endParaRPr/>
          </a:p>
        </p:txBody>
      </p:sp>
      <p:sp>
        <p:nvSpPr>
          <p:cNvPr id="233" name="Google Shape;233;p33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Poucet.png" id="234" name="Google Shape;23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1916" y="681628"/>
            <a:ext cx="3553968" cy="52517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4"/>
          <p:cNvSpPr txBox="1"/>
          <p:nvPr>
            <p:ph type="title"/>
          </p:nvPr>
        </p:nvSpPr>
        <p:spPr>
          <a:xfrm>
            <a:off x="1051341" y="1222853"/>
            <a:ext cx="7076657" cy="934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What constitutes personal data?</a:t>
            </a:r>
            <a:br>
              <a:rPr b="1" i="0" lang="en-GB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endParaRPr b="0" sz="2000"/>
          </a:p>
        </p:txBody>
      </p:sp>
      <p:sp>
        <p:nvSpPr>
          <p:cNvPr id="241" name="Google Shape;241;p34"/>
          <p:cNvSpPr txBox="1"/>
          <p:nvPr>
            <p:ph idx="1" type="body"/>
          </p:nvPr>
        </p:nvSpPr>
        <p:spPr>
          <a:xfrm>
            <a:off x="1433271" y="3168551"/>
            <a:ext cx="6312797" cy="200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Any data that allows someone to be identified is considered as personal data. Clearly the last name and first name. A phone number is considered personal data because it is possible, with a little searching, to identify its owner. Caution, two or more data items that are not considered as personal alone, can become personal if, by combining them, someone can be identified.</a:t>
            </a:r>
            <a:br>
              <a:rPr lang="en-GB"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16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42" name="Google Shape;242;p34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3" name="Google Shape;243;p34"/>
          <p:cNvSpPr/>
          <p:nvPr/>
        </p:nvSpPr>
        <p:spPr>
          <a:xfrm rot="10800000">
            <a:off x="4096482" y="2564431"/>
            <a:ext cx="986375" cy="326720"/>
          </a:xfrm>
          <a:prstGeom prst="triangle">
            <a:avLst>
              <a:gd fmla="val 50000" name="adj"/>
            </a:avLst>
          </a:prstGeom>
          <a:solidFill>
            <a:srgbClr val="EB5C4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4"/>
          <p:cNvSpPr txBox="1"/>
          <p:nvPr/>
        </p:nvSpPr>
        <p:spPr>
          <a:xfrm>
            <a:off x="3991679" y="2173232"/>
            <a:ext cx="119598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Font typeface="Avenir"/>
              <a:buNone/>
            </a:pPr>
            <a:r>
              <a:rPr b="0" i="0" lang="en-GB" sz="1600" u="none" cap="none" strike="noStrike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  <a:t>ANSWER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/>
          <p:cNvSpPr txBox="1"/>
          <p:nvPr>
            <p:ph type="title"/>
          </p:nvPr>
        </p:nvSpPr>
        <p:spPr>
          <a:xfrm>
            <a:off x="1051341" y="1222853"/>
            <a:ext cx="7076657" cy="934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What constitutes sensitive data?</a:t>
            </a:r>
            <a:br>
              <a:rPr b="1" i="0" lang="en-GB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endParaRPr b="0" sz="2000"/>
          </a:p>
        </p:txBody>
      </p:sp>
      <p:sp>
        <p:nvSpPr>
          <p:cNvPr id="251" name="Google Shape;251;p35"/>
          <p:cNvSpPr txBox="1"/>
          <p:nvPr>
            <p:ph idx="1" type="body"/>
          </p:nvPr>
        </p:nvSpPr>
        <p:spPr>
          <a:xfrm>
            <a:off x="1433271" y="3168551"/>
            <a:ext cx="6312797" cy="200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Sensitive data generally means medical data, political preferences, sexual orientation. Geo-tracking data is not considered as sensitive. However, it can be considered as personal if it can be used to identify someone. For example, the geo-tracking of my home is personal data.</a:t>
            </a:r>
            <a:br>
              <a:rPr lang="en-GB" sz="1800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16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52" name="Google Shape;252;p35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3" name="Google Shape;253;p35"/>
          <p:cNvSpPr/>
          <p:nvPr/>
        </p:nvSpPr>
        <p:spPr>
          <a:xfrm rot="10800000">
            <a:off x="4096482" y="2564431"/>
            <a:ext cx="986375" cy="326720"/>
          </a:xfrm>
          <a:prstGeom prst="triangle">
            <a:avLst>
              <a:gd fmla="val 50000" name="adj"/>
            </a:avLst>
          </a:prstGeom>
          <a:solidFill>
            <a:srgbClr val="EB5C4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5"/>
          <p:cNvSpPr txBox="1"/>
          <p:nvPr/>
        </p:nvSpPr>
        <p:spPr>
          <a:xfrm>
            <a:off x="3991679" y="2173232"/>
            <a:ext cx="119598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Font typeface="Avenir"/>
              <a:buNone/>
            </a:pPr>
            <a:r>
              <a:rPr b="0" i="0" lang="en-GB" sz="1600" u="none" cap="none" strike="noStrike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  <a:t>ANSWER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6"/>
          <p:cNvSpPr txBox="1"/>
          <p:nvPr>
            <p:ph type="title"/>
          </p:nvPr>
        </p:nvSpPr>
        <p:spPr>
          <a:xfrm>
            <a:off x="1051341" y="1222853"/>
            <a:ext cx="7076657" cy="934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If I send an email to a customer by mistake containing data about another customer, is this data leakage?</a:t>
            </a:r>
            <a:br>
              <a:rPr lang="en-GB"/>
            </a:br>
            <a:endParaRPr b="0" sz="2000"/>
          </a:p>
        </p:txBody>
      </p:sp>
      <p:sp>
        <p:nvSpPr>
          <p:cNvPr id="261" name="Google Shape;261;p36"/>
          <p:cNvSpPr txBox="1"/>
          <p:nvPr>
            <p:ph idx="1" type="body"/>
          </p:nvPr>
        </p:nvSpPr>
        <p:spPr>
          <a:xfrm>
            <a:off x="3007428" y="3168551"/>
            <a:ext cx="6312797" cy="200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Yes, it is considered as data leakage. </a:t>
            </a:r>
            <a:br>
              <a:rPr lang="en-GB"/>
            </a:br>
            <a:endParaRPr sz="16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62" name="Google Shape;262;p36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63" name="Google Shape;263;p36"/>
          <p:cNvSpPr/>
          <p:nvPr/>
        </p:nvSpPr>
        <p:spPr>
          <a:xfrm rot="10800000">
            <a:off x="4096482" y="2564431"/>
            <a:ext cx="986375" cy="326720"/>
          </a:xfrm>
          <a:prstGeom prst="triangle">
            <a:avLst>
              <a:gd fmla="val 50000" name="adj"/>
            </a:avLst>
          </a:prstGeom>
          <a:solidFill>
            <a:srgbClr val="EB5C4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6"/>
          <p:cNvSpPr txBox="1"/>
          <p:nvPr/>
        </p:nvSpPr>
        <p:spPr>
          <a:xfrm>
            <a:off x="3991679" y="2173232"/>
            <a:ext cx="119598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Font typeface="Avenir"/>
              <a:buNone/>
            </a:pPr>
            <a:r>
              <a:rPr b="0" i="0" lang="en-GB" sz="1600" u="none" cap="none" strike="noStrike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  <a:t>ANSWER</a:t>
            </a:r>
            <a:endParaRPr/>
          </a:p>
        </p:txBody>
      </p:sp>
      <p:pic>
        <p:nvPicPr>
          <p:cNvPr descr="Corbeau.png" id="265" name="Google Shape;26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98268" y="4663948"/>
            <a:ext cx="1447800" cy="1749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7"/>
          <p:cNvSpPr txBox="1"/>
          <p:nvPr>
            <p:ph type="title"/>
          </p:nvPr>
        </p:nvSpPr>
        <p:spPr>
          <a:xfrm>
            <a:off x="1051341" y="1222853"/>
            <a:ext cx="7076657" cy="934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What do I do if I think there has been a data loss </a:t>
            </a:r>
            <a:br>
              <a:rPr b="1" i="0" lang="en-GB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b="0" lang="en-GB" sz="2000"/>
              <a:t>in the company?</a:t>
            </a:r>
            <a:br>
              <a:rPr b="1" i="0" lang="en-GB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endParaRPr b="0" sz="2000"/>
          </a:p>
        </p:txBody>
      </p:sp>
      <p:sp>
        <p:nvSpPr>
          <p:cNvPr id="272" name="Google Shape;272;p37"/>
          <p:cNvSpPr txBox="1"/>
          <p:nvPr>
            <p:ph idx="1" type="body"/>
          </p:nvPr>
        </p:nvSpPr>
        <p:spPr>
          <a:xfrm>
            <a:off x="1433271" y="3168551"/>
            <a:ext cx="6312797" cy="200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Inform company management (or line manager) as soon as possible. Companies are required to report data losses to the Data protection authority. </a:t>
            </a:r>
            <a:br>
              <a:rPr lang="en-GB"/>
            </a:br>
            <a:endParaRPr sz="1600"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73" name="Google Shape;273;p37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74" name="Google Shape;274;p37"/>
          <p:cNvSpPr/>
          <p:nvPr/>
        </p:nvSpPr>
        <p:spPr>
          <a:xfrm rot="10800000">
            <a:off x="4096482" y="2564431"/>
            <a:ext cx="986375" cy="326720"/>
          </a:xfrm>
          <a:prstGeom prst="triangle">
            <a:avLst>
              <a:gd fmla="val 50000" name="adj"/>
            </a:avLst>
          </a:prstGeom>
          <a:solidFill>
            <a:srgbClr val="EB5C4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37"/>
          <p:cNvSpPr txBox="1"/>
          <p:nvPr/>
        </p:nvSpPr>
        <p:spPr>
          <a:xfrm>
            <a:off x="3991679" y="2173232"/>
            <a:ext cx="119598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Font typeface="Avenir"/>
              <a:buNone/>
            </a:pPr>
            <a:r>
              <a:rPr b="0" i="0" lang="en-GB" sz="1600" u="none" cap="none" strike="noStrike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  <a:t>ANSWER</a:t>
            </a:r>
            <a:endParaRPr/>
          </a:p>
        </p:txBody>
      </p:sp>
      <p:pic>
        <p:nvPicPr>
          <p:cNvPr descr="Ecureuil.png" id="276" name="Google Shape;27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37436" y="5364988"/>
            <a:ext cx="2008632" cy="104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8"/>
          <p:cNvSpPr txBox="1"/>
          <p:nvPr>
            <p:ph type="title"/>
          </p:nvPr>
        </p:nvSpPr>
        <p:spPr>
          <a:xfrm>
            <a:off x="1051341" y="1222853"/>
            <a:ext cx="7076657" cy="9347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How should personal or sensitive data be encrypted for its transport in a memory stick?</a:t>
            </a:r>
            <a:br>
              <a:rPr b="1" i="0" lang="en-GB" sz="21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endParaRPr b="0" sz="2000"/>
          </a:p>
        </p:txBody>
      </p:sp>
      <p:sp>
        <p:nvSpPr>
          <p:cNvPr id="283" name="Google Shape;283;p38"/>
          <p:cNvSpPr txBox="1"/>
          <p:nvPr>
            <p:ph idx="1" type="body"/>
          </p:nvPr>
        </p:nvSpPr>
        <p:spPr>
          <a:xfrm>
            <a:off x="1433271" y="3168551"/>
            <a:ext cx="6312797" cy="200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GB" sz="1600"/>
              <a:t>A simple means is to use a Zip app which enables compressed data to be encrypted with a code. It is also possible to use specific memory stick encryption programs, sometimes available by default on certain models.</a:t>
            </a:r>
            <a:endParaRPr/>
          </a:p>
          <a:p>
            <a:pPr indent="-228600" lvl="0" marL="342900" rtl="0" algn="l">
              <a:spcBef>
                <a:spcPts val="360"/>
              </a:spcBef>
              <a:spcAft>
                <a:spcPts val="0"/>
              </a:spcAft>
              <a:buClr>
                <a:srgbClr val="EB5C4E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4" name="Google Shape;284;p38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5" name="Google Shape;285;p38"/>
          <p:cNvSpPr/>
          <p:nvPr/>
        </p:nvSpPr>
        <p:spPr>
          <a:xfrm rot="10800000">
            <a:off x="4096482" y="2564431"/>
            <a:ext cx="986375" cy="326720"/>
          </a:xfrm>
          <a:prstGeom prst="triangle">
            <a:avLst>
              <a:gd fmla="val 50000" name="adj"/>
            </a:avLst>
          </a:prstGeom>
          <a:solidFill>
            <a:srgbClr val="EB5C4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8"/>
          <p:cNvSpPr txBox="1"/>
          <p:nvPr/>
        </p:nvSpPr>
        <p:spPr>
          <a:xfrm>
            <a:off x="3991679" y="2173232"/>
            <a:ext cx="119598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Font typeface="Avenir"/>
              <a:buNone/>
            </a:pPr>
            <a:r>
              <a:rPr b="0" i="0" lang="en-GB" sz="1600" u="none" cap="none" strike="noStrike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  <a:t>ANSWER</a:t>
            </a:r>
            <a:endParaRPr/>
          </a:p>
        </p:txBody>
      </p:sp>
      <p:pic>
        <p:nvPicPr>
          <p:cNvPr descr="Coffre.png" id="287" name="Google Shape;28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75052" y="5447284"/>
            <a:ext cx="1271016" cy="9662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9"/>
          <p:cNvSpPr txBox="1"/>
          <p:nvPr>
            <p:ph idx="1" type="body"/>
          </p:nvPr>
        </p:nvSpPr>
        <p:spPr>
          <a:xfrm>
            <a:off x="1053619" y="3894790"/>
            <a:ext cx="2813050" cy="6156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400"/>
              <a:buNone/>
            </a:pPr>
            <a:r>
              <a:rPr b="1" lang="en-GB"/>
              <a:t>An initiative</a:t>
            </a:r>
            <a:r>
              <a:rPr lang="en-GB"/>
              <a:t> </a:t>
            </a:r>
            <a:endParaRPr/>
          </a:p>
          <a:p>
            <a:pPr indent="0" lvl="0" marL="0" rtl="0" algn="l">
              <a:spcBef>
                <a:spcPts val="280"/>
              </a:spcBef>
              <a:spcAft>
                <a:spcPts val="0"/>
              </a:spcAft>
              <a:buClr>
                <a:srgbClr val="EB5C4E"/>
              </a:buClr>
              <a:buSzPts val="1400"/>
              <a:buNone/>
            </a:pPr>
            <a:r>
              <a:rPr b="1" lang="en-GB"/>
              <a:t>of the Cyber Security Coalition</a:t>
            </a:r>
            <a:endParaRPr/>
          </a:p>
        </p:txBody>
      </p:sp>
      <p:sp>
        <p:nvSpPr>
          <p:cNvPr id="294" name="Google Shape;294;p39"/>
          <p:cNvSpPr txBox="1"/>
          <p:nvPr>
            <p:ph idx="2" type="body"/>
          </p:nvPr>
        </p:nvSpPr>
        <p:spPr>
          <a:xfrm>
            <a:off x="1053619" y="4556605"/>
            <a:ext cx="3787775" cy="9927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None/>
            </a:pPr>
            <a:r>
              <a:rPr lang="en-GB">
                <a:solidFill>
                  <a:srgbClr val="404040"/>
                </a:solidFill>
              </a:rPr>
              <a:t>What is its mission? To reinforce computer security in Belgium. It assembles experts from the academic, public and private domains to better fight cybercrime</a:t>
            </a:r>
            <a:r>
              <a:rPr lang="en-GB"/>
              <a:t>.</a:t>
            </a:r>
            <a:endParaRPr/>
          </a:p>
        </p:txBody>
      </p:sp>
      <p:sp>
        <p:nvSpPr>
          <p:cNvPr id="295" name="Google Shape;295;p39"/>
          <p:cNvSpPr txBox="1"/>
          <p:nvPr>
            <p:ph idx="3" type="body"/>
          </p:nvPr>
        </p:nvSpPr>
        <p:spPr>
          <a:xfrm>
            <a:off x="1053274" y="5734494"/>
            <a:ext cx="2813050" cy="277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200"/>
              <a:buNone/>
            </a:pPr>
            <a:r>
              <a:rPr lang="en-GB"/>
              <a:t>www.cybersecuritycoalition.be</a:t>
            </a:r>
            <a:endParaRPr/>
          </a:p>
        </p:txBody>
      </p:sp>
      <p:sp>
        <p:nvSpPr>
          <p:cNvPr id="296" name="Google Shape;296;p39"/>
          <p:cNvSpPr txBox="1"/>
          <p:nvPr>
            <p:ph idx="5" type="body"/>
          </p:nvPr>
        </p:nvSpPr>
        <p:spPr>
          <a:xfrm>
            <a:off x="5480242" y="5842251"/>
            <a:ext cx="3055697" cy="655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alibri"/>
              <a:buNone/>
            </a:pPr>
            <a:r>
              <a:rPr lang="en-GB" sz="1000"/>
              <a:t> All rights reserved © 2020 Cyber Security Coalition</a:t>
            </a:r>
            <a:endParaRPr/>
          </a:p>
        </p:txBody>
      </p:sp>
      <p:pic>
        <p:nvPicPr>
          <p:cNvPr descr="Chemin_Panneau.png" id="297" name="Google Shape;297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5811" y="-794678"/>
            <a:ext cx="7029311" cy="6187231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9"/>
          <p:cNvSpPr/>
          <p:nvPr>
            <p:ph idx="4" type="pic"/>
          </p:nvPr>
        </p:nvSpPr>
        <p:spPr>
          <a:xfrm>
            <a:off x="3282279" y="1385455"/>
            <a:ext cx="1471229" cy="13009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b="0" i="1" lang="en-GB" sz="1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Add here your logo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ull.png" id="133" name="Google Shape;133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21981" y="295129"/>
            <a:ext cx="5864820" cy="6243393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5" name="Google Shape;135;p23"/>
          <p:cNvSpPr txBox="1"/>
          <p:nvPr/>
        </p:nvSpPr>
        <p:spPr>
          <a:xfrm>
            <a:off x="405517" y="1578168"/>
            <a:ext cx="256546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Don't let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4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personal data loose</a:t>
            </a:r>
            <a:endParaRPr b="0" i="0" sz="2400" u="none" cap="none" strike="noStrike">
              <a:solidFill>
                <a:srgbClr val="457A8C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4572000" y="4099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>
                <a:latin typeface="Avenir"/>
                <a:ea typeface="Avenir"/>
                <a:cs typeface="Avenir"/>
                <a:sym typeface="Avenir"/>
              </a:rPr>
              <a:t>GDPR, </a:t>
            </a:r>
            <a:br>
              <a:rPr b="1" i="0" lang="en-GB" sz="22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b="0" lang="en-GB">
                <a:latin typeface="Avenir"/>
                <a:ea typeface="Avenir"/>
                <a:cs typeface="Avenir"/>
                <a:sym typeface="Avenir"/>
              </a:rPr>
              <a:t>what is it? </a:t>
            </a:r>
            <a:endParaRPr b="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GB">
                <a:latin typeface="Avenir"/>
                <a:ea typeface="Avenir"/>
                <a:cs typeface="Avenir"/>
                <a:sym typeface="Avenir"/>
              </a:rPr>
              <a:t>General Data Protection Regulation</a:t>
            </a:r>
            <a:endParaRPr>
              <a:solidFill>
                <a:srgbClr val="40404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42900" lvl="0" marL="342900" rtl="0" algn="l">
              <a:spcBef>
                <a:spcPts val="9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European regulation</a:t>
            </a:r>
            <a:r>
              <a:rPr lang="en-GB"/>
              <a:t> 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Data protection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>
                <a:solidFill>
                  <a:srgbClr val="404040"/>
                </a:solidFill>
              </a:rPr>
              <a:t>Personal and sensitive nature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Standardisation</a:t>
            </a:r>
            <a:r>
              <a:rPr lang="en-GB"/>
              <a:t> 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>
                <a:solidFill>
                  <a:srgbClr val="404040"/>
                </a:solidFill>
              </a:rPr>
              <a:t>Reinforcement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143" name="Google Shape;143;p24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p24"/>
          <p:cNvSpPr txBox="1"/>
          <p:nvPr/>
        </p:nvSpPr>
        <p:spPr>
          <a:xfrm>
            <a:off x="556843" y="652622"/>
            <a:ext cx="3115271" cy="13696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Better protected!</a:t>
            </a:r>
            <a:endParaRPr b="1" i="0" sz="2400" u="none" cap="none" strike="noStrike">
              <a:solidFill>
                <a:srgbClr val="457A8C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GDPR offers everyone better protection of their data. </a:t>
            </a:r>
            <a:endParaRPr b="1" i="0" sz="2000" u="none" cap="none" strike="noStrike">
              <a:solidFill>
                <a:srgbClr val="457A8C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descr="illus_fixes-01.eps" id="145" name="Google Shape;14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36959"/>
            <a:ext cx="4521607" cy="4521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4572000" y="4099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>
                <a:latin typeface="Avenir"/>
                <a:ea typeface="Avenir"/>
                <a:cs typeface="Avenir"/>
                <a:sym typeface="Avenir"/>
              </a:rPr>
              <a:t>GDPR, </a:t>
            </a:r>
            <a:br>
              <a:rPr b="1" i="0" lang="en-GB" sz="2200">
                <a:solidFill>
                  <a:srgbClr val="EB5C4E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b="0" lang="en-GB">
                <a:latin typeface="Avenir"/>
                <a:ea typeface="Avenir"/>
                <a:cs typeface="Avenir"/>
                <a:sym typeface="Avenir"/>
              </a:rPr>
              <a:t>who is affected? </a:t>
            </a:r>
            <a:endParaRPr b="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0" lang="en-GB">
                <a:latin typeface="Avenir"/>
                <a:ea typeface="Avenir"/>
                <a:cs typeface="Avenir"/>
                <a:sym typeface="Avenir"/>
              </a:rPr>
              <a:t>New company trends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Digitalisation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Paperless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Big data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rPr b="0" lang="en-GB">
                <a:latin typeface="Avenir"/>
                <a:ea typeface="Avenir"/>
                <a:cs typeface="Avenir"/>
                <a:sym typeface="Avenir"/>
              </a:rPr>
              <a:t>... new responsibilities for our customer and employee data!</a:t>
            </a:r>
            <a:endParaRPr b="0">
              <a:latin typeface="Avenir"/>
              <a:ea typeface="Avenir"/>
              <a:cs typeface="Avenir"/>
              <a:sym typeface="Avenir"/>
            </a:endParaRPr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Collection (consent)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Transfer</a:t>
            </a:r>
            <a:r>
              <a:rPr lang="en-GB"/>
              <a:t> 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Storage</a:t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Security</a:t>
            </a:r>
            <a:r>
              <a:rPr lang="en-GB"/>
              <a:t> </a:t>
            </a:r>
            <a:endParaRPr/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illus_fixes-08.eps" id="154" name="Google Shape;15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86274"/>
            <a:ext cx="4536000" cy="45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556843" y="652622"/>
            <a:ext cx="3115271" cy="13696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24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Everyone is affected!</a:t>
            </a:r>
            <a:endParaRPr b="1" i="0" sz="2400" u="none" cap="none" strike="noStrike">
              <a:solidFill>
                <a:srgbClr val="457A8C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457A8C"/>
                </a:solidFill>
                <a:latin typeface="Avenir"/>
                <a:ea typeface="Avenir"/>
                <a:cs typeface="Avenir"/>
                <a:sym typeface="Avenir"/>
              </a:rPr>
              <a:t>We all process personal data everyday. </a:t>
            </a:r>
            <a:endParaRPr b="1" i="0" sz="2000" u="none" cap="none" strike="noStrike">
              <a:solidFill>
                <a:srgbClr val="457A8C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>
            <p:ph type="title"/>
          </p:nvPr>
        </p:nvSpPr>
        <p:spPr>
          <a:xfrm>
            <a:off x="1593848" y="469900"/>
            <a:ext cx="595630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>
                <a:latin typeface="Avenir"/>
                <a:ea typeface="Avenir"/>
                <a:cs typeface="Avenir"/>
                <a:sym typeface="Avenir"/>
              </a:rPr>
              <a:t>Let's think together!</a:t>
            </a:r>
            <a:endParaRPr b="0" sz="2000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descr="illus_fixes-14.eps" id="162" name="Google Shape;16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7122" y="1841500"/>
            <a:ext cx="5466433" cy="5466433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6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4" name="Google Shape;164;p26"/>
          <p:cNvSpPr txBox="1"/>
          <p:nvPr>
            <p:ph idx="1" type="body"/>
          </p:nvPr>
        </p:nvSpPr>
        <p:spPr>
          <a:xfrm>
            <a:off x="965200" y="1841500"/>
            <a:ext cx="7162800" cy="37080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>
                <a:solidFill>
                  <a:srgbClr val="404040"/>
                </a:solidFill>
              </a:rPr>
              <a:t>How do we process personal data 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>
                <a:solidFill>
                  <a:srgbClr val="404040"/>
                </a:solidFill>
              </a:rPr>
              <a:t>in our company?</a:t>
            </a:r>
            <a:r>
              <a:rPr lang="en-GB"/>
              <a:t> And how is it protected?</a:t>
            </a:r>
            <a:endParaRPr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7"/>
          <p:cNvSpPr txBox="1"/>
          <p:nvPr>
            <p:ph type="title"/>
          </p:nvPr>
        </p:nvSpPr>
        <p:spPr>
          <a:xfrm>
            <a:off x="4572000" y="5623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>
                <a:latin typeface="Avenir"/>
                <a:ea typeface="Avenir"/>
                <a:cs typeface="Avenir"/>
                <a:sym typeface="Avenir"/>
              </a:rPr>
              <a:t>Concepts</a:t>
            </a:r>
            <a:endParaRPr b="0" sz="20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1" name="Google Shape;171;p27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What constitutes personal 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data? 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b="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What constitutes sensitive 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data?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 b="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ts val="1600"/>
              <a:buNone/>
            </a:pPr>
            <a:r>
              <a:rPr b="0" lang="en-GB"/>
              <a:t>Who does the GDPR protect?</a:t>
            </a:r>
            <a:endParaRPr b="0"/>
          </a:p>
        </p:txBody>
      </p:sp>
      <p:sp>
        <p:nvSpPr>
          <p:cNvPr id="172" name="Google Shape;172;p27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illus_fixes-06.eps" id="173" name="Google Shape;17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79405" y="875358"/>
            <a:ext cx="4993240" cy="499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llus_fixes-10.eps" id="179" name="Google Shape;17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3503" y="1764444"/>
            <a:ext cx="252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lus_fixes-12.eps" id="180" name="Google Shape;180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76677" y="1764444"/>
            <a:ext cx="252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llus_fixes-05.eps" id="181" name="Google Shape;181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99851" y="1764444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8"/>
          <p:cNvSpPr txBox="1"/>
          <p:nvPr>
            <p:ph type="title"/>
          </p:nvPr>
        </p:nvSpPr>
        <p:spPr>
          <a:xfrm>
            <a:off x="965200" y="469900"/>
            <a:ext cx="7154651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/>
              <a:t>The data journey</a:t>
            </a:r>
            <a:endParaRPr/>
          </a:p>
        </p:txBody>
      </p:sp>
      <p:sp>
        <p:nvSpPr>
          <p:cNvPr id="183" name="Google Shape;183;p28"/>
          <p:cNvSpPr txBox="1"/>
          <p:nvPr>
            <p:ph idx="1" type="body"/>
          </p:nvPr>
        </p:nvSpPr>
        <p:spPr>
          <a:xfrm>
            <a:off x="1567937" y="4195056"/>
            <a:ext cx="1291132" cy="2914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/>
              <a:t>Capture </a:t>
            </a:r>
            <a:endParaRPr/>
          </a:p>
        </p:txBody>
      </p:sp>
      <p:sp>
        <p:nvSpPr>
          <p:cNvPr id="184" name="Google Shape;184;p28"/>
          <p:cNvSpPr txBox="1"/>
          <p:nvPr>
            <p:ph idx="12" type="sldNum"/>
          </p:nvPr>
        </p:nvSpPr>
        <p:spPr>
          <a:xfrm>
            <a:off x="8686800" y="6413500"/>
            <a:ext cx="43586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5" name="Google Shape;185;p28"/>
          <p:cNvSpPr/>
          <p:nvPr/>
        </p:nvSpPr>
        <p:spPr>
          <a:xfrm>
            <a:off x="3054519" y="4051032"/>
            <a:ext cx="641143" cy="57946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457A8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8"/>
          <p:cNvSpPr txBox="1"/>
          <p:nvPr/>
        </p:nvSpPr>
        <p:spPr>
          <a:xfrm>
            <a:off x="3891111" y="4151904"/>
            <a:ext cx="1291132" cy="377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rPr>
              <a:t>Transfer</a:t>
            </a:r>
            <a:endParaRPr b="0" i="0" sz="1800" u="none" cap="none" strike="noStrike">
              <a:solidFill>
                <a:srgbClr val="40404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7" name="Google Shape;187;p28"/>
          <p:cNvSpPr txBox="1"/>
          <p:nvPr/>
        </p:nvSpPr>
        <p:spPr>
          <a:xfrm>
            <a:off x="6214285" y="4151904"/>
            <a:ext cx="1291132" cy="3777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404040"/>
                </a:solidFill>
                <a:latin typeface="Avenir"/>
                <a:ea typeface="Avenir"/>
                <a:cs typeface="Avenir"/>
                <a:sym typeface="Avenir"/>
              </a:rPr>
              <a:t>Storage</a:t>
            </a:r>
            <a:endParaRPr b="0" i="0" sz="1800" u="none" cap="none" strike="noStrike">
              <a:solidFill>
                <a:srgbClr val="40404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8" name="Google Shape;188;p28"/>
          <p:cNvSpPr/>
          <p:nvPr/>
        </p:nvSpPr>
        <p:spPr>
          <a:xfrm>
            <a:off x="5377692" y="4051032"/>
            <a:ext cx="641143" cy="57946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457A8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title"/>
          </p:nvPr>
        </p:nvSpPr>
        <p:spPr>
          <a:xfrm>
            <a:off x="4572000" y="5623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>
                <a:latin typeface="Avenir"/>
                <a:ea typeface="Avenir"/>
                <a:cs typeface="Avenir"/>
                <a:sym typeface="Avenir"/>
              </a:rPr>
              <a:t>Capture</a:t>
            </a:r>
            <a:endParaRPr b="0" sz="20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5" name="Google Shape;195;p29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What types of data are processed in our company?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How is our data encrypted?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What programs are used to encrypt our data?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Who can encrypt?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196" name="Google Shape;196;p29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illus_fixes-10.eps" id="197" name="Google Shape;19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2670" y="591792"/>
            <a:ext cx="4103999" cy="410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0"/>
          <p:cNvSpPr txBox="1"/>
          <p:nvPr>
            <p:ph type="title"/>
          </p:nvPr>
        </p:nvSpPr>
        <p:spPr>
          <a:xfrm>
            <a:off x="4572000" y="562337"/>
            <a:ext cx="3725330" cy="5834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-GB" sz="2000">
                <a:latin typeface="Avenir"/>
                <a:ea typeface="Avenir"/>
                <a:cs typeface="Avenir"/>
                <a:sym typeface="Avenir"/>
              </a:rPr>
              <a:t>Transfer</a:t>
            </a:r>
            <a:endParaRPr b="0" sz="2000"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4" name="Google Shape;204;p30"/>
          <p:cNvSpPr txBox="1"/>
          <p:nvPr>
            <p:ph idx="1" type="body"/>
          </p:nvPr>
        </p:nvSpPr>
        <p:spPr>
          <a:xfrm>
            <a:off x="4613835" y="1679913"/>
            <a:ext cx="360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Where is our customer or employee data transferred to?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How is our data transferred?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Are memory sticks used to transfer data?</a:t>
            </a:r>
            <a:r>
              <a:rPr lang="en-GB"/>
              <a:t> 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  <a:p>
            <a:pPr indent="-3429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Char char="•"/>
            </a:pPr>
            <a:r>
              <a:rPr b="1" lang="en-GB"/>
              <a:t>Is the data encrypted during the transfer?</a:t>
            </a:r>
            <a:endParaRPr/>
          </a:p>
          <a:p>
            <a:pPr indent="-241300" lvl="0" marL="342900" rtl="0" algn="l">
              <a:spcBef>
                <a:spcPts val="320"/>
              </a:spcBef>
              <a:spcAft>
                <a:spcPts val="0"/>
              </a:spcAft>
              <a:buClr>
                <a:srgbClr val="EB5C4E"/>
              </a:buClr>
              <a:buSzPts val="1600"/>
              <a:buNone/>
            </a:pPr>
            <a:r>
              <a:t/>
            </a:r>
            <a:endParaRPr/>
          </a:p>
        </p:txBody>
      </p:sp>
      <p:sp>
        <p:nvSpPr>
          <p:cNvPr id="205" name="Google Shape;205;p30"/>
          <p:cNvSpPr txBox="1"/>
          <p:nvPr>
            <p:ph idx="12" type="sldNum"/>
          </p:nvPr>
        </p:nvSpPr>
        <p:spPr>
          <a:xfrm>
            <a:off x="8534400" y="6481856"/>
            <a:ext cx="605474" cy="3856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illus_fixes-12.eps" id="206" name="Google Shape;20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642" y="705957"/>
            <a:ext cx="4077691" cy="40776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